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36" r:id="rId3"/>
    <p:sldId id="290" r:id="rId4"/>
    <p:sldId id="261" r:id="rId5"/>
    <p:sldId id="272" r:id="rId6"/>
    <p:sldId id="282" r:id="rId7"/>
    <p:sldId id="283" r:id="rId8"/>
    <p:sldId id="296" r:id="rId9"/>
    <p:sldId id="294" r:id="rId10"/>
    <p:sldId id="302" r:id="rId11"/>
    <p:sldId id="319" r:id="rId12"/>
    <p:sldId id="314" r:id="rId13"/>
    <p:sldId id="308" r:id="rId14"/>
    <p:sldId id="299" r:id="rId15"/>
    <p:sldId id="315" r:id="rId16"/>
    <p:sldId id="317" r:id="rId17"/>
    <p:sldId id="321" r:id="rId18"/>
    <p:sldId id="323" r:id="rId19"/>
    <p:sldId id="324" r:id="rId20"/>
    <p:sldId id="300" r:id="rId21"/>
    <p:sldId id="303" r:id="rId22"/>
    <p:sldId id="327" r:id="rId23"/>
    <p:sldId id="328" r:id="rId24"/>
    <p:sldId id="330" r:id="rId25"/>
    <p:sldId id="331" r:id="rId26"/>
    <p:sldId id="333" r:id="rId27"/>
    <p:sldId id="304" r:id="rId28"/>
    <p:sldId id="334" r:id="rId29"/>
    <p:sldId id="335" r:id="rId30"/>
    <p:sldId id="270" r:id="rId31"/>
    <p:sldId id="33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2F"/>
    <a:srgbClr val="BFD72F"/>
    <a:srgbClr val="5C666C"/>
    <a:srgbClr val="F0F1F2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2"/>
    <p:restoredTop sz="76212"/>
  </p:normalViewPr>
  <p:slideViewPr>
    <p:cSldViewPr snapToGrid="0" snapToObjects="1">
      <p:cViewPr varScale="1">
        <p:scale>
          <a:sx n="71" d="100"/>
          <a:sy n="71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20374-09D4-6546-9B4A-279D448267AC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E0619-1FC4-B049-A836-2152FD4F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Meu projeto é o desenvolvimento de um algoritmo genético para a coleta de resíduos em </a:t>
            </a:r>
            <a:r>
              <a:rPr lang="pt-BR" noProof="0" dirty="0" err="1"/>
              <a:t>smarts</a:t>
            </a:r>
            <a:r>
              <a:rPr lang="pt-BR" noProof="0" dirty="0"/>
              <a:t> </a:t>
            </a:r>
            <a:r>
              <a:rPr lang="pt-BR" noProof="0" dirty="0" err="1"/>
              <a:t>cities</a:t>
            </a:r>
            <a:r>
              <a:rPr lang="pt-BR" noProof="0" dirty="0"/>
              <a:t>, usando o caso de </a:t>
            </a:r>
            <a:r>
              <a:rPr lang="pt-BR" noProof="0" dirty="0" err="1"/>
              <a:t>campolide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noProof="0" dirty="0"/>
              <a:t>Distancia de cada aresta é calculada entre elas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 distancia só existe entre nós, então para resolver esse problema e calcular distância entre arestas: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Muito usado pelo GA, acesso rápido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Metaheuristica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evolucionario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reprodução</a:t>
            </a:r>
            <a:r>
              <a:rPr lang="en-US" dirty="0"/>
              <a:t> </a:t>
            </a:r>
            <a:r>
              <a:rPr lang="en-US" dirty="0" err="1"/>
              <a:t>biologia</a:t>
            </a:r>
            <a:r>
              <a:rPr lang="en-US" dirty="0"/>
              <a:t> e </a:t>
            </a:r>
            <a:r>
              <a:rPr lang="en-US" dirty="0" err="1"/>
              <a:t>seleção</a:t>
            </a:r>
            <a:r>
              <a:rPr lang="en-US" dirty="0"/>
              <a:t> natural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dificeis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abrangente</a:t>
            </a:r>
            <a:r>
              <a:rPr lang="en-US" dirty="0"/>
              <a:t> no </a:t>
            </a:r>
            <a:r>
              <a:rPr lang="en-US" dirty="0" err="1"/>
              <a:t>espaço</a:t>
            </a:r>
            <a:r>
              <a:rPr lang="en-US" dirty="0"/>
              <a:t> da </a:t>
            </a:r>
            <a:r>
              <a:rPr lang="en-US" dirty="0" err="1"/>
              <a:t>soluçãp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terminologia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GA segue a </a:t>
            </a:r>
            <a:r>
              <a:rPr lang="en-US" dirty="0" err="1"/>
              <a:t>biologia</a:t>
            </a:r>
            <a:r>
              <a:rPr lang="en-US" dirty="0"/>
              <a:t>, mas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simplificados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população</a:t>
            </a:r>
            <a:r>
              <a:rPr lang="en-US" dirty="0"/>
              <a:t> de forma </a:t>
            </a:r>
            <a:r>
              <a:rPr lang="en-US" dirty="0" err="1"/>
              <a:t>aleatória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Conhecimentos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Termination: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forem</a:t>
            </a:r>
            <a:r>
              <a:rPr lang="en-US" dirty="0"/>
              <a:t> </a:t>
            </a:r>
            <a:r>
              <a:rPr lang="en-US" dirty="0" err="1"/>
              <a:t>atingidas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Selection: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Tornment</a:t>
            </a:r>
            <a:r>
              <a:rPr lang="en-US" dirty="0"/>
              <a:t> selection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Roullet</a:t>
            </a:r>
            <a:r>
              <a:rPr lang="en-US" dirty="0"/>
              <a:t> wheel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Crossover (</a:t>
            </a:r>
            <a:r>
              <a:rPr lang="en-US" dirty="0" err="1"/>
              <a:t>troca</a:t>
            </a:r>
            <a:r>
              <a:rPr lang="en-US" dirty="0"/>
              <a:t> de material </a:t>
            </a:r>
            <a:r>
              <a:rPr lang="en-US" dirty="0" err="1"/>
              <a:t>genético</a:t>
            </a:r>
            <a:r>
              <a:rPr lang="en-US" dirty="0"/>
              <a:t>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One-point crossover, Two-point crossover..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Mutation: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Pequenas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 para </a:t>
            </a: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diversidade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Bit flip, Swap, Inversion..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Proposta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de COIMBRA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VRP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encaixada</a:t>
            </a:r>
            <a:r>
              <a:rPr lang="en-US" dirty="0"/>
              <a:t> no CARP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veiculos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Arestas</a:t>
            </a:r>
            <a:r>
              <a:rPr lang="en-US" dirty="0"/>
              <a:t> </a:t>
            </a:r>
            <a:r>
              <a:rPr lang="en-US" dirty="0" err="1"/>
              <a:t>servidas</a:t>
            </a:r>
            <a:r>
              <a:rPr lang="en-US" dirty="0"/>
              <a:t>, e </a:t>
            </a:r>
            <a:r>
              <a:rPr lang="en-US" dirty="0" err="1"/>
              <a:t>ordem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choromosomo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válida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8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Distancia</a:t>
            </a:r>
            <a:r>
              <a:rPr lang="en-US" dirty="0"/>
              <a:t> do </a:t>
            </a:r>
            <a:r>
              <a:rPr lang="en-US" dirty="0" err="1"/>
              <a:t>deposito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edge, e da ultima edge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deposito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subtração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para </a:t>
            </a:r>
            <a:r>
              <a:rPr lang="en-US" dirty="0" err="1"/>
              <a:t>previnir</a:t>
            </a:r>
            <a:r>
              <a:rPr lang="en-US" dirty="0"/>
              <a:t> a </a:t>
            </a:r>
            <a:r>
              <a:rPr lang="en-US" dirty="0" err="1"/>
              <a:t>contagem</a:t>
            </a:r>
            <a:r>
              <a:rPr lang="en-US" dirty="0"/>
              <a:t> </a:t>
            </a:r>
            <a:r>
              <a:rPr lang="en-US" dirty="0" err="1"/>
              <a:t>duplicada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figura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fitness </a:t>
            </a:r>
            <a:r>
              <a:rPr lang="en-US" dirty="0" err="1"/>
              <a:t>melhor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fitness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guardado</a:t>
            </a:r>
            <a:r>
              <a:rPr lang="en-US" dirty="0"/>
              <a:t> no </a:t>
            </a:r>
            <a:r>
              <a:rPr lang="en-US" dirty="0" err="1"/>
              <a:t>cromosomo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acontecer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9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Gera apenas um filho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Uma </a:t>
            </a:r>
            <a:r>
              <a:rPr lang="pt-BR" noProof="0" dirty="0" err="1"/>
              <a:t>subrota</a:t>
            </a:r>
            <a:r>
              <a:rPr lang="pt-BR" noProof="0" dirty="0"/>
              <a:t> é selecionada do primeiro pai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 filho é criado e começa o processo de inserção das arrestas do segundo pai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Verifica-se qual aresta tem a menor distância entre si mesma e a primeira aresta da </a:t>
            </a:r>
            <a:r>
              <a:rPr lang="pt-BR" noProof="0" dirty="0" err="1"/>
              <a:t>subrota</a:t>
            </a:r>
            <a:endParaRPr lang="pt-B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Após essa aresta ser inserida no filho, a </a:t>
            </a:r>
            <a:r>
              <a:rPr lang="pt-BR" noProof="0" dirty="0" err="1"/>
              <a:t>subrota</a:t>
            </a:r>
            <a:r>
              <a:rPr lang="pt-BR" noProof="0" dirty="0"/>
              <a:t> é inserida logo a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 partir dai o processo de inserção de arestas do segundo pai continua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1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válidas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algoritmo</a:t>
            </a:r>
            <a:r>
              <a:rPr lang="en-US" dirty="0"/>
              <a:t> 10X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10,000 </a:t>
            </a:r>
            <a:r>
              <a:rPr lang="en-US" dirty="0" err="1"/>
              <a:t>interações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TOTAL: 360 </a:t>
            </a:r>
            <a:r>
              <a:rPr lang="en-US" dirty="0" err="1"/>
              <a:t>execuções</a:t>
            </a:r>
            <a:r>
              <a:rPr lang="en-US" dirty="0"/>
              <a:t> e 3.600.000 </a:t>
            </a:r>
            <a:r>
              <a:rPr lang="en-US" dirty="0" err="1"/>
              <a:t>iterações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7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0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, o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correu</a:t>
            </a:r>
            <a:r>
              <a:rPr lang="en-US" dirty="0"/>
              <a:t> 10 </a:t>
            </a:r>
            <a:r>
              <a:rPr lang="en-US" dirty="0" err="1"/>
              <a:t>vezes</a:t>
            </a:r>
            <a:r>
              <a:rPr lang="en-US" dirty="0"/>
              <a:t>, e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escolhida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Representação</a:t>
            </a:r>
            <a:r>
              <a:rPr lang="en-US" dirty="0"/>
              <a:t> visual do </a:t>
            </a:r>
            <a:r>
              <a:rPr lang="en-US" dirty="0" err="1"/>
              <a:t>resultado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inicia</a:t>
            </a:r>
            <a:r>
              <a:rPr lang="en-US" dirty="0"/>
              <a:t> e </a:t>
            </a:r>
            <a:r>
              <a:rPr lang="en-US" dirty="0" err="1"/>
              <a:t>finaliza</a:t>
            </a:r>
            <a:r>
              <a:rPr lang="en-US" dirty="0"/>
              <a:t> no </a:t>
            </a:r>
            <a:r>
              <a:rPr lang="en-US" dirty="0" err="1"/>
              <a:t>deposito</a:t>
            </a:r>
            <a:r>
              <a:rPr lang="en-US" dirty="0"/>
              <a:t>, </a:t>
            </a:r>
            <a:r>
              <a:rPr lang="en-US" dirty="0" err="1"/>
              <a:t>ponto</a:t>
            </a:r>
            <a:r>
              <a:rPr lang="en-US" dirty="0"/>
              <a:t> VERMELHO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das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geradas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Mostra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que as </a:t>
            </a:r>
            <a:r>
              <a:rPr lang="en-US" dirty="0" err="1"/>
              <a:t>rotas</a:t>
            </a:r>
            <a:r>
              <a:rPr lang="en-US" dirty="0"/>
              <a:t> se </a:t>
            </a:r>
            <a:r>
              <a:rPr lang="en-US" dirty="0" err="1"/>
              <a:t>concentram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vista </a:t>
            </a:r>
            <a:r>
              <a:rPr lang="en-US" dirty="0" err="1"/>
              <a:t>olhando</a:t>
            </a:r>
            <a:r>
              <a:rPr lang="en-US" dirty="0"/>
              <a:t> 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gerada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instancias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 que o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comportou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para </a:t>
            </a:r>
            <a:r>
              <a:rPr lang="en-US" dirty="0" err="1"/>
              <a:t>otimização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caminhoes</a:t>
            </a:r>
            <a:r>
              <a:rPr lang="en-US" dirty="0"/>
              <a:t> com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considerados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ruas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86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Depois</a:t>
            </a:r>
            <a:r>
              <a:rPr lang="en-US" dirty="0"/>
              <a:t> da </a:t>
            </a:r>
            <a:r>
              <a:rPr lang="en-US" dirty="0" err="1"/>
              <a:t>largura</a:t>
            </a:r>
            <a:r>
              <a:rPr lang="en-US" dirty="0"/>
              <a:t> das </a:t>
            </a:r>
            <a:r>
              <a:rPr lang="en-US" dirty="0" err="1"/>
              <a:t>ruas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inserida</a:t>
            </a:r>
            <a:r>
              <a:rPr lang="en-US" dirty="0"/>
              <a:t>,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otimização</a:t>
            </a:r>
            <a:r>
              <a:rPr lang="en-US" dirty="0"/>
              <a:t> multi-objective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PARETO frontier: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caminhoes</a:t>
            </a:r>
            <a:r>
              <a:rPr lang="en-US" dirty="0"/>
              <a:t> e </a:t>
            </a:r>
            <a:r>
              <a:rPr lang="en-US" dirty="0" err="1"/>
              <a:t>distancia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U-turn </a:t>
            </a:r>
            <a:r>
              <a:rPr lang="en-US" dirty="0" err="1"/>
              <a:t>pode</a:t>
            </a:r>
            <a:r>
              <a:rPr lang="en-US" dirty="0"/>
              <a:t> se resolver </a:t>
            </a:r>
            <a:r>
              <a:rPr lang="en-US" dirty="0" err="1"/>
              <a:t>mudando</a:t>
            </a:r>
            <a:r>
              <a:rPr lang="en-US" dirty="0"/>
              <a:t> o </a:t>
            </a:r>
            <a:r>
              <a:rPr lang="en-US" dirty="0" err="1"/>
              <a:t>grafo</a:t>
            </a:r>
            <a:r>
              <a:rPr lang="en-US" dirty="0"/>
              <a:t> para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possiveis</a:t>
            </a:r>
            <a:r>
              <a:rPr lang="en-US" dirty="0"/>
              <a:t> </a:t>
            </a:r>
            <a:r>
              <a:rPr lang="en-US" dirty="0" err="1"/>
              <a:t>sucessores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edge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Previsao</a:t>
            </a:r>
            <a:r>
              <a:rPr lang="en-US" dirty="0"/>
              <a:t> do </a:t>
            </a:r>
            <a:r>
              <a:rPr lang="en-US" dirty="0" err="1"/>
              <a:t>lixo</a:t>
            </a:r>
            <a:r>
              <a:rPr lang="en-US" dirty="0"/>
              <a:t> </a:t>
            </a:r>
            <a:r>
              <a:rPr lang="en-US" dirty="0" err="1"/>
              <a:t>coletado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Ter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externos</a:t>
            </a:r>
            <a:r>
              <a:rPr lang="en-US" dirty="0"/>
              <a:t>, </a:t>
            </a:r>
            <a:r>
              <a:rPr lang="en-US" dirty="0" err="1"/>
              <a:t>chuva</a:t>
            </a:r>
            <a:r>
              <a:rPr lang="en-US" dirty="0"/>
              <a:t>, tempo </a:t>
            </a:r>
            <a:r>
              <a:rPr lang="en-US" dirty="0" err="1"/>
              <a:t>quente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Urbanização e Aumento de produção de resíduos nas cidades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noProof="0" dirty="0"/>
              <a:t>A GESTAO DE RESÍDUOS é um dos maiores desafios socioeconômicos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noProof="0" dirty="0"/>
              <a:t>Na GESTAO DE RESIDUOS, a coleta e transporte são as etapas mais impactantes e custosas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Evolução das cidades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Adaptação rápida na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Artigos de setembro caso de Lisboa por causa do TURISMO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Conceito de </a:t>
            </a:r>
            <a:r>
              <a:rPr lang="pt-BR" noProof="0" dirty="0" err="1"/>
              <a:t>Smart</a:t>
            </a:r>
            <a:r>
              <a:rPr lang="pt-BR" noProof="0" dirty="0"/>
              <a:t> </a:t>
            </a:r>
            <a:r>
              <a:rPr lang="pt-BR" noProof="0" dirty="0" err="1"/>
              <a:t>Cities</a:t>
            </a:r>
            <a:r>
              <a:rPr lang="pt-BR" noProof="0" dirty="0"/>
              <a:t> promovem a melhora das condições de vida nas cidades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Alguns se baseiam muito em tecnologia informática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CASCAIS caso de sucesso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Sensores nos contentores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Reduziram custos e emissões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Coleta porta a porta é mais difícil de planejar do que em contentores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ICT como sensores podem não ser úteis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Podemos utilizar diferentes métodos para esse tipo de problema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Dados passados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/>
              <a:t>IMplementar </a:t>
            </a:r>
            <a:r>
              <a:rPr lang="pt-BR" noProof="0" dirty="0"/>
              <a:t>melhores rotas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6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Se baseia em um grafo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Tendo um número específico de veículos com uma certa capacidade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noProof="0" dirty="0"/>
              <a:t>Objetivo: encontrar o conjunto de rotas com custo mínimo, com inicio e fim no deposito, que sirva todas as arestas necessárias no grafo, e que cada rota não exceda o limite da capacidade do veículo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Vários tipos de CARP para cada tipo de problema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 peso é definido partir dos dados das coletas passadas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Ao fim de uma rota, é medido o peso total da recolha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Pega a distância que a rota percorre em Campolide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Uma rota não passa apenas por Campolide, portanto o PESO percentual da distância percorrida por Campolide é considerado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Faz-se um medida de PESO por METRO percorrido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Repete-se isso para outras diversas vias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Faz-se uma média de PESO por METRO da freguesia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OSM (</a:t>
            </a:r>
            <a:r>
              <a:rPr lang="pt-BR" noProof="0" dirty="0" err="1"/>
              <a:t>OpenStreetMap</a:t>
            </a:r>
            <a:r>
              <a:rPr lang="pt-BR" noProof="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Projeto colaborativo por </a:t>
            </a:r>
            <a:r>
              <a:rPr lang="pt-BR" noProof="0" dirty="0" err="1"/>
              <a:t>voluntarios</a:t>
            </a:r>
            <a:endParaRPr lang="pt-BR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Usado para construir o grafo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 err="1"/>
              <a:t>OSMnx</a:t>
            </a:r>
            <a:endParaRPr lang="pt-BR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Pacote Python para acender aos dados do OSM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Faz a limpeza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1724" y="688481"/>
            <a:ext cx="1997000" cy="2088232"/>
            <a:chOff x="3170459" y="1337327"/>
            <a:chExt cx="1836348" cy="1920240"/>
          </a:xfrm>
        </p:grpSpPr>
        <p:sp>
          <p:nvSpPr>
            <p:cNvPr id="28" name="officeArt object"/>
            <p:cNvSpPr/>
            <p:nvPr/>
          </p:nvSpPr>
          <p:spPr>
            <a:xfrm>
              <a:off x="3178007" y="1357647"/>
              <a:ext cx="1828800" cy="1899920"/>
            </a:xfrm>
            <a:prstGeom prst="rect">
              <a:avLst/>
            </a:prstGeom>
            <a:solidFill>
              <a:srgbClr val="5C666C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fficeArt object"/>
            <p:cNvSpPr/>
            <p:nvPr/>
          </p:nvSpPr>
          <p:spPr>
            <a:xfrm>
              <a:off x="3175978" y="1337327"/>
              <a:ext cx="1828165" cy="633095"/>
            </a:xfrm>
            <a:prstGeom prst="rect">
              <a:avLst/>
            </a:prstGeom>
            <a:solidFill>
              <a:srgbClr val="BFD630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fficeArt object"/>
            <p:cNvSpPr/>
            <p:nvPr/>
          </p:nvSpPr>
          <p:spPr>
            <a:xfrm>
              <a:off x="3170459" y="2592760"/>
              <a:ext cx="130175" cy="646744"/>
            </a:xfrm>
            <a:prstGeom prst="rect">
              <a:avLst/>
            </a:prstGeom>
            <a:solidFill>
              <a:srgbClr val="BFD630"/>
            </a:solidFill>
            <a:ln w="12700" cap="flat">
              <a:solidFill>
                <a:srgbClr val="BFD62F"/>
              </a:solidFill>
              <a:miter lim="400000"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1" name="officeArt object"/>
            <p:cNvSpPr/>
            <p:nvPr/>
          </p:nvSpPr>
          <p:spPr>
            <a:xfrm>
              <a:off x="3175978" y="1967882"/>
              <a:ext cx="1206500" cy="633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073741830"/>
            <p:cNvSpPr/>
            <p:nvPr/>
          </p:nvSpPr>
          <p:spPr>
            <a:xfrm>
              <a:off x="3374585" y="2627769"/>
              <a:ext cx="1311910" cy="600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36000" rIns="0" bIns="0" numCol="1" anchor="ctr">
              <a:noAutofit/>
            </a:bodyPr>
            <a:lstStyle/>
            <a:p>
              <a:pPr>
                <a:lnSpc>
                  <a:spcPts val="1500"/>
                </a:lnSpc>
                <a:spcAft>
                  <a:spcPts val="0"/>
                </a:spcAft>
              </a:pPr>
              <a: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Information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600" spc="-15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Management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5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School</a:t>
              </a:r>
              <a:endParaRPr lang="en-US" sz="1100" noProof="0" dirty="0">
                <a:solidFill>
                  <a:srgbClr val="000000"/>
                </a:solidFill>
                <a:effectLst/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  <p:sp>
          <p:nvSpPr>
            <p:cNvPr id="33" name="Shape 1073741829"/>
            <p:cNvSpPr/>
            <p:nvPr/>
          </p:nvSpPr>
          <p:spPr>
            <a:xfrm>
              <a:off x="3222333" y="1998997"/>
              <a:ext cx="102997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100" spc="-285" dirty="0">
                  <a:solidFill>
                    <a:srgbClr val="5C656C"/>
                  </a:solidFill>
                  <a:effectLst/>
                  <a:latin typeface="Arial Black" charset="0"/>
                  <a:ea typeface="Arial Unicode MS" charset="0"/>
                  <a:cs typeface="Arial Unicode MS" charset="0"/>
                </a:rPr>
                <a:t>IMS</a:t>
              </a:r>
              <a:endParaRPr lang="en-US" sz="1100" dirty="0">
                <a:solidFill>
                  <a:srgbClr val="000000"/>
                </a:solidFill>
                <a:effectLst/>
                <a:latin typeface="Helvetica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4" name="Shape 1073741829"/>
            <p:cNvSpPr/>
            <p:nvPr/>
          </p:nvSpPr>
          <p:spPr>
            <a:xfrm>
              <a:off x="3221063" y="1371617"/>
              <a:ext cx="1735455" cy="56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400" spc="-305" dirty="0">
                  <a:solidFill>
                    <a:srgbClr val="FEFFFF"/>
                  </a:solidFill>
                  <a:effectLst/>
                  <a:latin typeface="Arial Black" charset="0"/>
                  <a:ea typeface="Arial Unicode MS" charset="0"/>
                </a:rPr>
                <a:t>NOVA</a:t>
              </a:r>
              <a:endParaRPr lang="en-US" sz="1200" dirty="0">
                <a:effectLst/>
                <a:latin typeface="Times New Roman" charset="0"/>
                <a:ea typeface="Arial Unicode MS" charset="0"/>
              </a:endParaRPr>
            </a:p>
          </p:txBody>
        </p:sp>
      </p:grpSp>
      <p:sp>
        <p:nvSpPr>
          <p:cNvPr id="36" name="officeArt object"/>
          <p:cNvSpPr/>
          <p:nvPr userDrawn="1"/>
        </p:nvSpPr>
        <p:spPr>
          <a:xfrm>
            <a:off x="0" y="0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officeArt object"/>
          <p:cNvSpPr/>
          <p:nvPr userDrawn="1"/>
        </p:nvSpPr>
        <p:spPr>
          <a:xfrm>
            <a:off x="0" y="2768042"/>
            <a:ext cx="827584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officeArt object"/>
          <p:cNvSpPr/>
          <p:nvPr userDrawn="1"/>
        </p:nvSpPr>
        <p:spPr>
          <a:xfrm>
            <a:off x="0" y="4175318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officeArt object"/>
          <p:cNvSpPr/>
          <p:nvPr userDrawn="1"/>
        </p:nvSpPr>
        <p:spPr>
          <a:xfrm>
            <a:off x="-1" y="3462462"/>
            <a:ext cx="1515650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6" name="officeArt object"/>
          <p:cNvSpPr/>
          <p:nvPr userDrawn="1"/>
        </p:nvSpPr>
        <p:spPr>
          <a:xfrm>
            <a:off x="-1" y="5558554"/>
            <a:ext cx="1515650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officeArt object"/>
          <p:cNvSpPr/>
          <p:nvPr userDrawn="1"/>
        </p:nvSpPr>
        <p:spPr>
          <a:xfrm>
            <a:off x="-1" y="4845698"/>
            <a:ext cx="102108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9" name="officeArt object"/>
          <p:cNvSpPr/>
          <p:nvPr userDrawn="1"/>
        </p:nvSpPr>
        <p:spPr>
          <a:xfrm>
            <a:off x="-1" y="6247035"/>
            <a:ext cx="39553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258" y="1122363"/>
            <a:ext cx="763239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453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1" y="6378151"/>
            <a:ext cx="5841441" cy="4397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5536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12121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215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778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" y="1"/>
            <a:ext cx="856179" cy="89210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1003300"/>
            <a:ext cx="8329999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82596" y="365124"/>
            <a:ext cx="1971675" cy="5895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4"/>
            <a:ext cx="6229350" cy="589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10255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6562" y="1122363"/>
            <a:ext cx="6956854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4" name="officeArt object"/>
          <p:cNvSpPr/>
          <p:nvPr userDrawn="1"/>
        </p:nvSpPr>
        <p:spPr>
          <a:xfrm>
            <a:off x="7020272" y="2744660"/>
            <a:ext cx="212574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fficeArt object"/>
          <p:cNvSpPr/>
          <p:nvPr userDrawn="1"/>
        </p:nvSpPr>
        <p:spPr>
          <a:xfrm>
            <a:off x="8079288" y="4156360"/>
            <a:ext cx="106673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officeArt object"/>
          <p:cNvSpPr/>
          <p:nvPr userDrawn="1"/>
        </p:nvSpPr>
        <p:spPr>
          <a:xfrm>
            <a:off x="8676456" y="3435531"/>
            <a:ext cx="469564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37" name="officeArt object"/>
          <p:cNvSpPr/>
          <p:nvPr userDrawn="1"/>
        </p:nvSpPr>
        <p:spPr>
          <a:xfrm>
            <a:off x="5912285" y="5558385"/>
            <a:ext cx="3233735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officeArt object"/>
          <p:cNvSpPr/>
          <p:nvPr userDrawn="1"/>
        </p:nvSpPr>
        <p:spPr>
          <a:xfrm>
            <a:off x="6976997" y="4839435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0" name="officeArt object"/>
          <p:cNvSpPr/>
          <p:nvPr userDrawn="1"/>
        </p:nvSpPr>
        <p:spPr>
          <a:xfrm>
            <a:off x="8693063" y="6253129"/>
            <a:ext cx="45295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2" name="officeArt object"/>
          <p:cNvSpPr/>
          <p:nvPr userDrawn="1"/>
        </p:nvSpPr>
        <p:spPr>
          <a:xfrm>
            <a:off x="8693063" y="1354129"/>
            <a:ext cx="45295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officeArt object"/>
          <p:cNvSpPr/>
          <p:nvPr userDrawn="1"/>
        </p:nvSpPr>
        <p:spPr>
          <a:xfrm>
            <a:off x="8066762" y="2033309"/>
            <a:ext cx="1079258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5" name="officeArt object"/>
          <p:cNvSpPr/>
          <p:nvPr userDrawn="1"/>
        </p:nvSpPr>
        <p:spPr>
          <a:xfrm>
            <a:off x="8066762" y="0"/>
            <a:ext cx="1079257" cy="65024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officeArt object"/>
          <p:cNvSpPr/>
          <p:nvPr userDrawn="1"/>
        </p:nvSpPr>
        <p:spPr>
          <a:xfrm>
            <a:off x="6976997" y="640940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" y="6378151"/>
            <a:ext cx="5841441" cy="439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5865393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8824" y="5472610"/>
            <a:ext cx="56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Address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Campus de Campolide, 1070-312 Lisboa, Portugal</a:t>
            </a:r>
          </a:p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Phone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+351 213 828 610                          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Fax: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+351 213 828 611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804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122280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652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71184"/>
            <a:ext cx="4108450" cy="5177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075" y="1071182"/>
            <a:ext cx="4108450" cy="5177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58483"/>
            <a:ext cx="41072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0"/>
            <a:ext cx="4107258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7023" y="1058483"/>
            <a:ext cx="41084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7023" y="1955800"/>
            <a:ext cx="410845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891793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085850"/>
            <a:ext cx="8329999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D4F7-42AD-B142-BFD4-84745293C924}" type="datetimeFigureOut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450" y="6356351"/>
            <a:ext cx="390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124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8921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1873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4826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7779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20732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23684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26637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29590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32543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35495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940" y="384454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40" y="413980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940" y="443509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940" y="473035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-204" y="502533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-204" y="532059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-204" y="561588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-204" y="591114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-493" y="620612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3175" y="6477175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-3175" y="6772439"/>
            <a:ext cx="202057" cy="85561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610" y="1541013"/>
            <a:ext cx="763239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 Algorithm for Waste Collection in Smart Cities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8805" y="3928613"/>
            <a:ext cx="6858000" cy="421318"/>
          </a:xfrm>
        </p:spPr>
        <p:txBody>
          <a:bodyPr/>
          <a:lstStyle/>
          <a:p>
            <a:r>
              <a:rPr lang="en-US" dirty="0"/>
              <a:t>Case of Campolide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E3F8D1-2820-124F-80EB-DD78FFEF5E74}"/>
              </a:ext>
            </a:extLst>
          </p:cNvPr>
          <p:cNvSpPr txBox="1">
            <a:spLocks/>
          </p:cNvSpPr>
          <p:nvPr/>
        </p:nvSpPr>
        <p:spPr>
          <a:xfrm>
            <a:off x="1898805" y="5107577"/>
            <a:ext cx="6858000" cy="92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Evandro da Silva Mendonça</a:t>
            </a:r>
          </a:p>
          <a:p>
            <a:pPr algn="l"/>
            <a:r>
              <a:rPr lang="en-US" dirty="0"/>
              <a:t>M2016289</a:t>
            </a:r>
          </a:p>
          <a:p>
            <a:pPr algn="l"/>
            <a:r>
              <a:rPr lang="en-US" dirty="0"/>
              <a:t>Advisor:</a:t>
            </a:r>
            <a:r>
              <a:rPr lang="en-US" b="1" dirty="0"/>
              <a:t> </a:t>
            </a:r>
            <a:r>
              <a:rPr lang="en-US" dirty="0"/>
              <a:t>Professor Miguel de Castro </a:t>
            </a:r>
            <a:r>
              <a:rPr lang="en-US" dirty="0" err="1"/>
              <a:t>Neto</a:t>
            </a:r>
            <a:r>
              <a:rPr lang="en-US" dirty="0"/>
              <a:t>, PhD </a:t>
            </a:r>
          </a:p>
        </p:txBody>
      </p:sp>
    </p:spTree>
    <p:extLst>
      <p:ext uri="{BB962C8B-B14F-4D97-AF65-F5344CB8AC3E}">
        <p14:creationId xmlns:p14="http://schemas.microsoft.com/office/powerpoint/2010/main" val="15658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data from </a:t>
            </a:r>
            <a:r>
              <a:rPr lang="en-US" dirty="0" err="1"/>
              <a:t>Câmara</a:t>
            </a:r>
            <a:r>
              <a:rPr lang="en-US" dirty="0"/>
              <a:t> Municipal de </a:t>
            </a:r>
            <a:r>
              <a:rPr lang="en-US" dirty="0" err="1"/>
              <a:t>Lisboa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Collected weight is measure at the end of each route</a:t>
            </a:r>
          </a:p>
          <a:p>
            <a:endParaRPr lang="en-US" dirty="0"/>
          </a:p>
          <a:p>
            <a:r>
              <a:rPr lang="en-US" dirty="0"/>
              <a:t>Percentage of meters travelled in Campolide</a:t>
            </a:r>
          </a:p>
          <a:p>
            <a:endParaRPr lang="en-US" dirty="0"/>
          </a:p>
          <a:p>
            <a:r>
              <a:rPr lang="en-US" b="1" dirty="0"/>
              <a:t>Mean</a:t>
            </a:r>
            <a:r>
              <a:rPr lang="en-US" dirty="0"/>
              <a:t> of </a:t>
            </a:r>
            <a:r>
              <a:rPr lang="en-US" b="1" dirty="0"/>
              <a:t>weight collected per meter</a:t>
            </a:r>
            <a:r>
              <a:rPr lang="en-US" dirty="0"/>
              <a:t> for the parish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Garbage weight definition</a:t>
            </a:r>
          </a:p>
        </p:txBody>
      </p:sp>
    </p:spTree>
    <p:extLst>
      <p:ext uri="{BB962C8B-B14F-4D97-AF65-F5344CB8AC3E}">
        <p14:creationId xmlns:p14="http://schemas.microsoft.com/office/powerpoint/2010/main" val="110653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35985-66FB-1B47-9A11-4F55DB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OpenStreetMap and </a:t>
            </a:r>
            <a:r>
              <a:rPr lang="en-US" dirty="0" err="1"/>
              <a:t>OSMnx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CC832-06DF-924C-A230-A80C751060E7}"/>
              </a:ext>
            </a:extLst>
          </p:cNvPr>
          <p:cNvGrpSpPr/>
          <p:nvPr/>
        </p:nvGrpSpPr>
        <p:grpSpPr>
          <a:xfrm>
            <a:off x="1974369" y="1014888"/>
            <a:ext cx="5195262" cy="5699360"/>
            <a:chOff x="3640015" y="935713"/>
            <a:chExt cx="5115140" cy="5611464"/>
          </a:xfrm>
        </p:grpSpPr>
        <p:pic>
          <p:nvPicPr>
            <p:cNvPr id="5" name="Image3">
              <a:extLst>
                <a:ext uri="{FF2B5EF4-FFF2-40B4-BE49-F238E27FC236}">
                  <a16:creationId xmlns:a16="http://schemas.microsoft.com/office/drawing/2014/main" id="{4FD81C15-9962-8847-8EFC-0169B336E58F}"/>
                </a:ext>
              </a:extLst>
            </p:cNvPr>
            <p:cNvPicPr/>
            <p:nvPr/>
          </p:nvPicPr>
          <p:blipFill>
            <a:blip r:embed="rId3"/>
            <a:srcRect l="-6" t="-5" r="-6" b="-5"/>
            <a:stretch>
              <a:fillRect/>
            </a:stretch>
          </p:blipFill>
          <p:spPr bwMode="auto">
            <a:xfrm>
              <a:off x="3640015" y="935713"/>
              <a:ext cx="5115140" cy="52926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47B1BC-C681-FC40-9290-FC570CF31C99}"/>
                </a:ext>
              </a:extLst>
            </p:cNvPr>
            <p:cNvSpPr txBox="1"/>
            <p:nvPr/>
          </p:nvSpPr>
          <p:spPr>
            <a:xfrm>
              <a:off x="4669746" y="6183541"/>
              <a:ext cx="3055679" cy="363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Data visualization using </a:t>
              </a:r>
              <a:r>
                <a:rPr lang="en-US" dirty="0" err="1">
                  <a:latin typeface="Circular Std Book" charset="0"/>
                  <a:ea typeface="Circular Std Book" charset="0"/>
                  <a:cs typeface="Circular Std Book" charset="0"/>
                </a:rPr>
                <a:t>OSMnx</a:t>
              </a:r>
              <a:endParaRPr lang="en-US" dirty="0"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91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Dijkstra’s algorithm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Corresponding narrow streets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Time-consuming task but done only once</a:t>
                </a:r>
              </a:p>
              <a:p>
                <a:r>
                  <a:rPr lang="en-US" dirty="0"/>
                  <a:t>Edges can be retrieved in O(1) </a:t>
                </a:r>
              </a:p>
              <a:p>
                <a:pPr lvl="1"/>
                <a:r>
                  <a:rPr lang="en-US" dirty="0"/>
                  <a:t>Heavily used in the GA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5" t="-732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16877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B776E-6996-7547-BCF5-43FB344E7FFF}"/>
              </a:ext>
            </a:extLst>
          </p:cNvPr>
          <p:cNvSpPr/>
          <p:nvPr/>
        </p:nvSpPr>
        <p:spPr>
          <a:xfrm>
            <a:off x="682533" y="4609770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Reproduction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37C718F-7E41-2142-A1F4-A97772E027F3}"/>
              </a:ext>
            </a:extLst>
          </p:cNvPr>
          <p:cNvSpPr/>
          <p:nvPr/>
        </p:nvSpPr>
        <p:spPr>
          <a:xfrm>
            <a:off x="3530188" y="4425463"/>
            <a:ext cx="2919661" cy="125454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Termination criteria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4F445-7D7E-5142-8641-4CEDB015D394}"/>
              </a:ext>
            </a:extLst>
          </p:cNvPr>
          <p:cNvSpPr/>
          <p:nvPr/>
        </p:nvSpPr>
        <p:spPr>
          <a:xfrm>
            <a:off x="3908565" y="2364402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Evaluation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3A9CB-BEBF-E744-88F6-A79A629D06EA}"/>
              </a:ext>
            </a:extLst>
          </p:cNvPr>
          <p:cNvCxnSpPr>
            <a:cxnSpLocks/>
            <a:stCxn id="133" idx="2"/>
            <a:endCxn id="12" idx="0"/>
          </p:cNvCxnSpPr>
          <p:nvPr/>
        </p:nvCxnSpPr>
        <p:spPr>
          <a:xfrm flipH="1">
            <a:off x="4990019" y="1935282"/>
            <a:ext cx="1" cy="429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9609A9-9DDA-3846-9939-993627EC8EA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990019" y="3250329"/>
            <a:ext cx="0" cy="117513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AF3091B-56C2-AF43-BF15-586FEB8548FE}"/>
              </a:ext>
            </a:extLst>
          </p:cNvPr>
          <p:cNvCxnSpPr>
            <a:cxnSpLocks/>
            <a:stCxn id="10" idx="3"/>
            <a:endCxn id="132" idx="0"/>
          </p:cNvCxnSpPr>
          <p:nvPr/>
        </p:nvCxnSpPr>
        <p:spPr>
          <a:xfrm>
            <a:off x="6449849" y="5052734"/>
            <a:ext cx="1240373" cy="407845"/>
          </a:xfrm>
          <a:prstGeom prst="bentConnector2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5C90BB-C2B3-AE4E-B7C4-A1C4091396F4}"/>
              </a:ext>
            </a:extLst>
          </p:cNvPr>
          <p:cNvSpPr txBox="1"/>
          <p:nvPr/>
        </p:nvSpPr>
        <p:spPr>
          <a:xfrm>
            <a:off x="6179668" y="4609770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5463C-5BBF-7A45-83F8-BD7DE1AF695C}"/>
              </a:ext>
            </a:extLst>
          </p:cNvPr>
          <p:cNvSpPr txBox="1"/>
          <p:nvPr/>
        </p:nvSpPr>
        <p:spPr>
          <a:xfrm>
            <a:off x="3193513" y="465380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NO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4AAC693-DDB5-3B4C-8C43-CF801252864E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2845441" y="5052734"/>
            <a:ext cx="68474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6CA0B3-DF63-CB4E-B155-D397DAC49D9F}"/>
              </a:ext>
            </a:extLst>
          </p:cNvPr>
          <p:cNvSpPr/>
          <p:nvPr/>
        </p:nvSpPr>
        <p:spPr>
          <a:xfrm>
            <a:off x="682533" y="2364402"/>
            <a:ext cx="2162908" cy="1580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Selection</a:t>
            </a:r>
          </a:p>
          <a:p>
            <a:pPr algn="ctr"/>
            <a:r>
              <a:rPr lang="en-US" sz="2000" b="1" dirty="0"/>
              <a:t>Crossover</a:t>
            </a:r>
          </a:p>
          <a:p>
            <a:pPr algn="ctr"/>
            <a:r>
              <a:rPr lang="en-US" sz="2000" b="1" dirty="0"/>
              <a:t>Mutation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EDB0229-4F28-3048-921B-F3CE66512F65}"/>
              </a:ext>
            </a:extLst>
          </p:cNvPr>
          <p:cNvCxnSpPr>
            <a:cxnSpLocks/>
            <a:stCxn id="9" idx="0"/>
            <a:endCxn id="122" idx="2"/>
          </p:cNvCxnSpPr>
          <p:nvPr/>
        </p:nvCxnSpPr>
        <p:spPr>
          <a:xfrm flipV="1">
            <a:off x="1763987" y="3945325"/>
            <a:ext cx="0" cy="66444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3722A54-EA4C-4E49-991C-94346A2579D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95546" y="2807365"/>
            <a:ext cx="1213019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Terminator 131">
            <a:extLst>
              <a:ext uri="{FF2B5EF4-FFF2-40B4-BE49-F238E27FC236}">
                <a16:creationId xmlns:a16="http://schemas.microsoft.com/office/drawing/2014/main" id="{006C4701-AFB1-4648-8B59-FCA93C067BB3}"/>
              </a:ext>
            </a:extLst>
          </p:cNvPr>
          <p:cNvSpPr/>
          <p:nvPr/>
        </p:nvSpPr>
        <p:spPr>
          <a:xfrm>
            <a:off x="6608422" y="5460579"/>
            <a:ext cx="2163600" cy="813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3" name="Terminator 132">
            <a:extLst>
              <a:ext uri="{FF2B5EF4-FFF2-40B4-BE49-F238E27FC236}">
                <a16:creationId xmlns:a16="http://schemas.microsoft.com/office/drawing/2014/main" id="{36353C54-EA6C-EE44-AC72-D906D1E93BEB}"/>
              </a:ext>
            </a:extLst>
          </p:cNvPr>
          <p:cNvSpPr/>
          <p:nvPr/>
        </p:nvSpPr>
        <p:spPr>
          <a:xfrm>
            <a:off x="3908566" y="1121133"/>
            <a:ext cx="2162908" cy="81414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7017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920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Adaptation of GVR (Genetic Vehicle Representation) proposed by Pereira, Tavares, Machado &amp; Costa (2002)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Representation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806861-3DF8-3B48-9606-5BBC7E1643F6}"/>
              </a:ext>
            </a:extLst>
          </p:cNvPr>
          <p:cNvGrpSpPr/>
          <p:nvPr/>
        </p:nvGrpSpPr>
        <p:grpSpPr>
          <a:xfrm>
            <a:off x="2513641" y="2129790"/>
            <a:ext cx="4011208" cy="2402789"/>
            <a:chOff x="2566396" y="2094620"/>
            <a:chExt cx="4011208" cy="2402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8CA86E-CFC5-ED4A-BB5F-C56DF04FFF0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396" y="2094620"/>
              <a:ext cx="4011208" cy="21608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8B16B4-5729-DA46-8D08-379F6D361121}"/>
                </a:ext>
              </a:extLst>
            </p:cNvPr>
            <p:cNvSpPr txBox="1"/>
            <p:nvPr/>
          </p:nvSpPr>
          <p:spPr>
            <a:xfrm>
              <a:off x="3359896" y="4128077"/>
              <a:ext cx="2939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representation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85B91-AC2E-4D48-94D2-5FBE9C893A80}"/>
              </a:ext>
            </a:extLst>
          </p:cNvPr>
          <p:cNvGrpSpPr/>
          <p:nvPr/>
        </p:nvGrpSpPr>
        <p:grpSpPr>
          <a:xfrm>
            <a:off x="576700" y="5214779"/>
            <a:ext cx="8329999" cy="1437125"/>
            <a:chOff x="611870" y="5056515"/>
            <a:chExt cx="8329999" cy="14371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60936C-641F-9A4D-9945-B83597F81E35}"/>
                </a:ext>
              </a:extLst>
            </p:cNvPr>
            <p:cNvGrpSpPr/>
            <p:nvPr/>
          </p:nvGrpSpPr>
          <p:grpSpPr>
            <a:xfrm>
              <a:off x="611870" y="5056515"/>
              <a:ext cx="8329999" cy="1067077"/>
              <a:chOff x="611870" y="5056515"/>
              <a:chExt cx="8329999" cy="10670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3B81F10-A0C8-D445-A153-7A5AC45E508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870" y="5056515"/>
                <a:ext cx="8329999" cy="7365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95EE19A-A9C2-A64C-9FC7-2176772EA505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400" y="5745523"/>
                <a:ext cx="4678493" cy="37806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7BC75-D9C1-AD4B-92C9-43BA28D35C64}"/>
                </a:ext>
              </a:extLst>
            </p:cNvPr>
            <p:cNvSpPr txBox="1"/>
            <p:nvPr/>
          </p:nvSpPr>
          <p:spPr>
            <a:xfrm>
              <a:off x="3365970" y="6124308"/>
              <a:ext cx="2821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4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Fitness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24DAE-2457-904D-970D-A713E30CF3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0" y="3587264"/>
            <a:ext cx="6356670" cy="31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chromosomes are randomly generated</a:t>
                </a:r>
              </a:p>
              <a:p>
                <a:endParaRPr lang="en-US" dirty="0"/>
              </a:p>
              <a:p>
                <a:r>
                  <a:rPr lang="en-US" dirty="0"/>
                  <a:t>Trucks set with 90% of their capacity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 iteration over the available trucks is done </a:t>
                </a:r>
              </a:p>
              <a:p>
                <a:pPr lvl="1"/>
                <a:r>
                  <a:rPr lang="en-US" dirty="0"/>
                  <a:t>A truck in randomly selected</a:t>
                </a:r>
              </a:p>
              <a:p>
                <a:pPr lvl="1"/>
                <a:r>
                  <a:rPr lang="en-US" dirty="0"/>
                  <a:t>Trucks not used have more chance of being selected</a:t>
                </a:r>
              </a:p>
              <a:p>
                <a:pPr lvl="1"/>
                <a:r>
                  <a:rPr lang="en-US" dirty="0"/>
                  <a:t>Edges are assigned to it until its capacity of the is reached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24735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Tournament selection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Rely on the fitness to select the winner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Elitism</a:t>
            </a:r>
          </a:p>
          <a:p>
            <a:pPr lvl="1"/>
            <a:r>
              <a:rPr lang="en-US" dirty="0"/>
              <a:t>With mutation</a:t>
            </a:r>
          </a:p>
          <a:p>
            <a:pPr lvl="1"/>
            <a:r>
              <a:rPr lang="en-US" dirty="0"/>
              <a:t>Without mutation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Selection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A002F-EEEC-5349-8F76-4B22C5786E16}"/>
              </a:ext>
            </a:extLst>
          </p:cNvPr>
          <p:cNvGrpSpPr/>
          <p:nvPr/>
        </p:nvGrpSpPr>
        <p:grpSpPr>
          <a:xfrm>
            <a:off x="1567209" y="2363512"/>
            <a:ext cx="6009581" cy="2482669"/>
            <a:chOff x="1060912" y="3394302"/>
            <a:chExt cx="7022176" cy="2900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EDBACB-4B87-464A-9CEF-E24E7FDDC21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912" y="3394302"/>
              <a:ext cx="7022176" cy="26719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C1E441-DAE0-5E45-9FD6-819C8DEECF02}"/>
                </a:ext>
              </a:extLst>
            </p:cNvPr>
            <p:cNvSpPr txBox="1"/>
            <p:nvPr/>
          </p:nvSpPr>
          <p:spPr>
            <a:xfrm>
              <a:off x="3458650" y="5925960"/>
              <a:ext cx="222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Tournament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83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Crossover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CFEDA1-70D5-F24D-BE79-1D0D5F39E5F5}"/>
              </a:ext>
            </a:extLst>
          </p:cNvPr>
          <p:cNvGrpSpPr/>
          <p:nvPr/>
        </p:nvGrpSpPr>
        <p:grpSpPr>
          <a:xfrm>
            <a:off x="1128163" y="1111789"/>
            <a:ext cx="6887674" cy="5340331"/>
            <a:chOff x="1128163" y="1111789"/>
            <a:chExt cx="6887674" cy="5340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50BA70-A878-9A4B-8890-59D8967D302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63" y="1111789"/>
              <a:ext cx="6887674" cy="49356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0263E-BB8D-8D4B-BF0D-400DAB708851}"/>
                </a:ext>
              </a:extLst>
            </p:cNvPr>
            <p:cNvSpPr txBox="1"/>
            <p:nvPr/>
          </p:nvSpPr>
          <p:spPr>
            <a:xfrm>
              <a:off x="3597310" y="6082788"/>
              <a:ext cx="1949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Crossover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3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mutation</a:t>
            </a:r>
          </a:p>
          <a:p>
            <a:pPr lvl="1"/>
            <a:r>
              <a:rPr lang="en-US" dirty="0"/>
              <a:t>Select two edges from distinct trucks and swap them</a:t>
            </a:r>
          </a:p>
          <a:p>
            <a:pPr lvl="1"/>
            <a:r>
              <a:rPr lang="en-US" dirty="0"/>
              <a:t>Must check for weight overflow</a:t>
            </a:r>
          </a:p>
          <a:p>
            <a:pPr lvl="1"/>
            <a:r>
              <a:rPr lang="en-US" dirty="0"/>
              <a:t>Maximum 10 attempts</a:t>
            </a:r>
          </a:p>
          <a:p>
            <a:r>
              <a:rPr lang="en-US" dirty="0"/>
              <a:t>Inverse mutation</a:t>
            </a:r>
          </a:p>
          <a:p>
            <a:pPr lvl="1"/>
            <a:r>
              <a:rPr lang="en-US" dirty="0"/>
              <a:t>Sub-route from a truck is selected</a:t>
            </a:r>
          </a:p>
          <a:p>
            <a:pPr lvl="1"/>
            <a:r>
              <a:rPr lang="en-US" dirty="0"/>
              <a:t>Order inversed</a:t>
            </a:r>
          </a:p>
          <a:p>
            <a:pPr lvl="1"/>
            <a:r>
              <a:rPr lang="en-US" dirty="0"/>
              <a:t>Cannot generate invalid solutions in this case</a:t>
            </a:r>
          </a:p>
          <a:p>
            <a:r>
              <a:rPr lang="en-US" dirty="0"/>
              <a:t>Insertion mutation</a:t>
            </a:r>
          </a:p>
          <a:p>
            <a:pPr lvl="1"/>
            <a:r>
              <a:rPr lang="en-US" dirty="0"/>
              <a:t>Change the position of a edge</a:t>
            </a:r>
          </a:p>
          <a:p>
            <a:pPr lvl="1"/>
            <a:r>
              <a:rPr lang="en-US" dirty="0"/>
              <a:t>Can add a new truck </a:t>
            </a:r>
          </a:p>
          <a:p>
            <a:pPr lvl="1"/>
            <a:r>
              <a:rPr lang="en-US" dirty="0"/>
              <a:t>Require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Mutation</a:t>
            </a:r>
          </a:p>
        </p:txBody>
      </p:sp>
    </p:spTree>
    <p:extLst>
      <p:ext uri="{BB962C8B-B14F-4D97-AF65-F5344CB8AC3E}">
        <p14:creationId xmlns:p14="http://schemas.microsoft.com/office/powerpoint/2010/main" val="27447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5627-32B3-7B4D-B3DA-2D7EE77B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494244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Genetic Algorithm </a:t>
            </a:r>
            <a:r>
              <a:rPr lang="en-US" dirty="0"/>
              <a:t>for </a:t>
            </a:r>
            <a:r>
              <a:rPr lang="en-US" b="1" dirty="0"/>
              <a:t>CARP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Optimization of </a:t>
            </a:r>
            <a:r>
              <a:rPr lang="en-US" b="1" dirty="0"/>
              <a:t>Door-to-door</a:t>
            </a:r>
            <a:r>
              <a:rPr lang="en-US" dirty="0"/>
              <a:t> collection route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Heterogeneous fleet </a:t>
            </a:r>
            <a:r>
              <a:rPr lang="en-US" dirty="0"/>
              <a:t>of garbage trucks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Streets data and Past collection data</a:t>
            </a:r>
          </a:p>
          <a:p>
            <a:pPr lvl="1"/>
            <a:r>
              <a:rPr lang="en-US" dirty="0"/>
              <a:t>OpenStreetMap</a:t>
            </a:r>
            <a:endParaRPr lang="en-US" b="1" dirty="0"/>
          </a:p>
          <a:p>
            <a:pPr lvl="1"/>
            <a:r>
              <a:rPr lang="pt" dirty="0"/>
              <a:t>Câmara Municipal de Lisboa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Adaptive routes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A532B-308F-AC42-A130-2CC25DDF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4026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 of the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4734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49"/>
            <a:ext cx="8329999" cy="5766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Population</a:t>
            </a:r>
          </a:p>
          <a:p>
            <a:pPr lvl="1"/>
            <a:r>
              <a:rPr lang="en-US" dirty="0"/>
              <a:t>76 and 126 chromosomes</a:t>
            </a:r>
          </a:p>
          <a:p>
            <a:endParaRPr lang="en-US" dirty="0"/>
          </a:p>
          <a:p>
            <a:r>
              <a:rPr lang="en-US" dirty="0"/>
              <a:t>Tournament size</a:t>
            </a:r>
          </a:p>
          <a:p>
            <a:pPr lvl="1"/>
            <a:r>
              <a:rPr lang="en-US" dirty="0"/>
              <a:t>10% and 20%</a:t>
            </a:r>
          </a:p>
          <a:p>
            <a:pPr lvl="1"/>
            <a:endParaRPr lang="en-US" dirty="0"/>
          </a:p>
          <a:p>
            <a:r>
              <a:rPr lang="en-US" dirty="0"/>
              <a:t>Crossover rate</a:t>
            </a:r>
          </a:p>
          <a:p>
            <a:pPr lvl="1"/>
            <a:r>
              <a:rPr lang="en-US" dirty="0"/>
              <a:t>75%, 85% and 100%</a:t>
            </a:r>
          </a:p>
          <a:p>
            <a:pPr lvl="1"/>
            <a:endParaRPr lang="en-US" dirty="0"/>
          </a:p>
          <a:p>
            <a:r>
              <a:rPr lang="en-US" dirty="0"/>
              <a:t>Mutation rate</a:t>
            </a:r>
          </a:p>
          <a:p>
            <a:pPr lvl="1"/>
            <a:r>
              <a:rPr lang="en-US" dirty="0"/>
              <a:t>0%, 1% and 5%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/>
              <a:t>36 different combinations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Test values chosen based on a range found on the literature review</a:t>
            </a:r>
          </a:p>
          <a:p>
            <a:pPr marL="0" indent="0">
              <a:buNone/>
            </a:pPr>
            <a:endParaRPr lang="en-US" sz="24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</p:spTree>
    <p:extLst>
      <p:ext uri="{BB962C8B-B14F-4D97-AF65-F5344CB8AC3E}">
        <p14:creationId xmlns:p14="http://schemas.microsoft.com/office/powerpoint/2010/main" val="87009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1B0CD-23AF-5D4C-9287-5DE57C6A9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322" y="914611"/>
            <a:ext cx="7707356" cy="593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F2854-379E-1C44-934D-8742C6F89FF0}"/>
              </a:ext>
            </a:extLst>
          </p:cNvPr>
          <p:cNvSpPr txBox="1"/>
          <p:nvPr/>
        </p:nvSpPr>
        <p:spPr>
          <a:xfrm>
            <a:off x="5064369" y="1617785"/>
            <a:ext cx="3185463" cy="20005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BEST: 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Population: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Tournament size: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Crossover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Mutation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1%</a:t>
            </a:r>
          </a:p>
        </p:txBody>
      </p:sp>
    </p:spTree>
    <p:extLst>
      <p:ext uri="{BB962C8B-B14F-4D97-AF65-F5344CB8AC3E}">
        <p14:creationId xmlns:p14="http://schemas.microsoft.com/office/powerpoint/2010/main" val="313877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455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1000 iterations concentrate a lot of the algorithm convergence</a:t>
            </a:r>
          </a:p>
          <a:p>
            <a:endParaRPr lang="en-US" dirty="0"/>
          </a:p>
          <a:p>
            <a:r>
              <a:rPr lang="en-US" dirty="0"/>
              <a:t>Combination 26 fitness improvement</a:t>
            </a:r>
          </a:p>
          <a:p>
            <a:pPr lvl="1"/>
            <a:r>
              <a:rPr lang="en-US" dirty="0"/>
              <a:t>FROM 600 to 1000 iteration: 9KM</a:t>
            </a:r>
          </a:p>
          <a:p>
            <a:pPr lvl="1"/>
            <a:r>
              <a:rPr lang="en-US" dirty="0"/>
              <a:t>FROM 1000 to 10.000 iterations: 10KM</a:t>
            </a:r>
          </a:p>
          <a:p>
            <a:pPr lvl="1"/>
            <a:endParaRPr lang="en-US" dirty="0"/>
          </a:p>
          <a:p>
            <a:r>
              <a:rPr lang="en-US" dirty="0"/>
              <a:t>But still the search is not stagnated</a:t>
            </a:r>
          </a:p>
          <a:p>
            <a:pPr lvl="1"/>
            <a:r>
              <a:rPr lang="en-US" dirty="0"/>
              <a:t>4000 iteration was chosen</a:t>
            </a:r>
          </a:p>
          <a:p>
            <a:pPr lvl="1"/>
            <a:endParaRPr lang="en-US" dirty="0"/>
          </a:p>
          <a:p>
            <a:r>
              <a:rPr lang="en-US" dirty="0"/>
              <a:t>Using the combination 26 data</a:t>
            </a:r>
          </a:p>
          <a:p>
            <a:pPr lvl="1"/>
            <a:r>
              <a:rPr lang="en-US" dirty="0"/>
              <a:t>800 iteration without improvement implies that is hard or costly to improvement after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Termination</a:t>
            </a:r>
          </a:p>
        </p:txBody>
      </p:sp>
    </p:spTree>
    <p:extLst>
      <p:ext uri="{BB962C8B-B14F-4D97-AF65-F5344CB8AC3E}">
        <p14:creationId xmlns:p14="http://schemas.microsoft.com/office/powerpoint/2010/main" val="265566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C308-AC45-2442-A799-BE2FF31487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5" y="1054693"/>
            <a:ext cx="5609493" cy="540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632DF-0879-F644-BF65-21D3BB724D13}"/>
              </a:ext>
            </a:extLst>
          </p:cNvPr>
          <p:cNvSpPr txBox="1"/>
          <p:nvPr/>
        </p:nvSpPr>
        <p:spPr>
          <a:xfrm>
            <a:off x="654975" y="1054693"/>
            <a:ext cx="3530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Fitness: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113KM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To deposit: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57KM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Within Campolide: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56KM</a:t>
            </a:r>
          </a:p>
        </p:txBody>
      </p:sp>
    </p:spTree>
    <p:extLst>
      <p:ext uri="{BB962C8B-B14F-4D97-AF65-F5344CB8AC3E}">
        <p14:creationId xmlns:p14="http://schemas.microsoft.com/office/powerpoint/2010/main" val="202358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793D1-4362-8E4A-A5D4-7D93ECC25DD5}"/>
              </a:ext>
            </a:extLst>
          </p:cNvPr>
          <p:cNvGrpSpPr/>
          <p:nvPr/>
        </p:nvGrpSpPr>
        <p:grpSpPr>
          <a:xfrm>
            <a:off x="1714524" y="1084706"/>
            <a:ext cx="5714951" cy="5531064"/>
            <a:chOff x="2004695" y="1200612"/>
            <a:chExt cx="5140960" cy="4975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EED8B4-9244-404B-9BE3-81E17AC9F24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5" y="1200613"/>
              <a:ext cx="256730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58C6-B988-6046-B203-47D07366333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15" y="1200612"/>
              <a:ext cx="257873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19B04-7664-D044-B6B9-CA4378EB4FE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406" y="3688859"/>
              <a:ext cx="257365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BA3D1A-CDF0-4149-8C2D-15AF93ECBC3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686954"/>
              <a:ext cx="2564130" cy="2489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789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ED1D3B-8A30-6C42-B545-D347B3975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9871"/>
              </p:ext>
            </p:extLst>
          </p:nvPr>
        </p:nvGraphicFramePr>
        <p:xfrm>
          <a:off x="811482" y="4175819"/>
          <a:ext cx="8147167" cy="193430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33210">
                  <a:extLst>
                    <a:ext uri="{9D8B030D-6E8A-4147-A177-3AD203B41FA5}">
                      <a16:colId xmlns:a16="http://schemas.microsoft.com/office/drawing/2014/main" val="1990638994"/>
                    </a:ext>
                  </a:extLst>
                </a:gridCol>
                <a:gridCol w="1998785">
                  <a:extLst>
                    <a:ext uri="{9D8B030D-6E8A-4147-A177-3AD203B41FA5}">
                      <a16:colId xmlns:a16="http://schemas.microsoft.com/office/drawing/2014/main" val="630999638"/>
                    </a:ext>
                  </a:extLst>
                </a:gridCol>
                <a:gridCol w="1783862">
                  <a:extLst>
                    <a:ext uri="{9D8B030D-6E8A-4147-A177-3AD203B41FA5}">
                      <a16:colId xmlns:a16="http://schemas.microsoft.com/office/drawing/2014/main" val="1784679210"/>
                    </a:ext>
                  </a:extLst>
                </a:gridCol>
                <a:gridCol w="1611925">
                  <a:extLst>
                    <a:ext uri="{9D8B030D-6E8A-4147-A177-3AD203B41FA5}">
                      <a16:colId xmlns:a16="http://schemas.microsoft.com/office/drawing/2014/main" val="4103939369"/>
                    </a:ext>
                  </a:extLst>
                </a:gridCol>
                <a:gridCol w="1719385">
                  <a:extLst>
                    <a:ext uri="{9D8B030D-6E8A-4147-A177-3AD203B41FA5}">
                      <a16:colId xmlns:a16="http://schemas.microsoft.com/office/drawing/2014/main" val="1504054394"/>
                    </a:ext>
                  </a:extLst>
                </a:gridCol>
              </a:tblGrid>
              <a:tr h="644770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Route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Number of edges served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capacity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load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effectLst/>
                        </a:rPr>
                        <a:t>% load</a:t>
                      </a:r>
                      <a:endParaRPr lang="en-US" sz="3200" b="1" dirty="0"/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895572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75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1421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97,63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887399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1439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98,87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522133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1082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74,32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25240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86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1442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99,08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71796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03818E-2027-8441-A559-535ED75B73FF}"/>
              </a:ext>
            </a:extLst>
          </p:cNvPr>
          <p:cNvSpPr txBox="1"/>
          <p:nvPr/>
        </p:nvSpPr>
        <p:spPr>
          <a:xfrm>
            <a:off x="811482" y="1205073"/>
            <a:ext cx="79456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High load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Only high capacity trucks chosen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Lack of street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5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limitations and future 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of current available information without generating additional cost</a:t>
            </a:r>
          </a:p>
          <a:p>
            <a:pPr lvl="1"/>
            <a:r>
              <a:rPr lang="en-US" dirty="0"/>
              <a:t>Mix GA, open data and geographic information</a:t>
            </a:r>
          </a:p>
          <a:p>
            <a:pPr lvl="1"/>
            <a:endParaRPr lang="en-US" dirty="0"/>
          </a:p>
          <a:p>
            <a:r>
              <a:rPr lang="en-US" dirty="0"/>
              <a:t>The built GA can address bigger instances</a:t>
            </a:r>
          </a:p>
          <a:p>
            <a:endParaRPr lang="en-US" dirty="0"/>
          </a:p>
          <a:p>
            <a:r>
              <a:rPr lang="en-US" dirty="0"/>
              <a:t>Trucks with different capacities can be represented</a:t>
            </a:r>
          </a:p>
          <a:p>
            <a:endParaRPr lang="en-US" dirty="0"/>
          </a:p>
          <a:p>
            <a:r>
              <a:rPr lang="en-US" dirty="0"/>
              <a:t>The routing can adapt as the city evolves (using data)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9205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Lack of information on streets width</a:t>
            </a:r>
          </a:p>
          <a:p>
            <a:pPr lvl="1"/>
            <a:r>
              <a:rPr lang="en-US" dirty="0"/>
              <a:t>Prevent prohibited turns (U-turn)</a:t>
            </a:r>
          </a:p>
          <a:p>
            <a:pPr lvl="1"/>
            <a:r>
              <a:rPr lang="en-US" dirty="0"/>
              <a:t>Hard to find other projects that address the same issue using the constrains in this project to compare the results</a:t>
            </a:r>
          </a:p>
          <a:p>
            <a:pPr lvl="1"/>
            <a:r>
              <a:rPr lang="en-US" dirty="0"/>
              <a:t>Even the current collection data do not address the whole set of streets represented by the algorithm</a:t>
            </a:r>
          </a:p>
          <a:p>
            <a:pPr lvl="1"/>
            <a:endParaRPr lang="en-US" dirty="0"/>
          </a:p>
          <a:p>
            <a:r>
              <a:rPr lang="en-US" dirty="0"/>
              <a:t>Future works</a:t>
            </a:r>
          </a:p>
          <a:p>
            <a:pPr lvl="1"/>
            <a:r>
              <a:rPr lang="en-US" dirty="0"/>
              <a:t>Prediction of the weight collected</a:t>
            </a:r>
          </a:p>
          <a:p>
            <a:pPr lvl="1"/>
            <a:r>
              <a:rPr lang="en-US" dirty="0"/>
              <a:t>Total fuel a truck have, considering its usage based on the weight while collecting</a:t>
            </a:r>
          </a:p>
          <a:p>
            <a:pPr lvl="1"/>
            <a:r>
              <a:rPr lang="en-US" dirty="0"/>
              <a:t>Address more limitations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267068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5627-32B3-7B4D-B3DA-2D7EE77B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 and problem specification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Conclusions, limitations and future 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A532B-308F-AC42-A130-2CC25DDF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818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" y="1122363"/>
            <a:ext cx="6956854" cy="23876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8440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" y="1122363"/>
            <a:ext cx="6956854" cy="23876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368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problem specification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Environmental changes, the current situation and predictions about the future of urbanization growth and waste generation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7840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44DC5-B17F-9348-B180-CFE184AF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management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207DC1-04A9-1E41-A391-32A20D55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5" y="1022187"/>
            <a:ext cx="6554178" cy="24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D39E9-A033-F940-AAAB-4A3DDCFEAFA6}"/>
              </a:ext>
            </a:extLst>
          </p:cNvPr>
          <p:cNvSpPr txBox="1"/>
          <p:nvPr/>
        </p:nvSpPr>
        <p:spPr>
          <a:xfrm>
            <a:off x="428818" y="5600286"/>
            <a:ext cx="219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https://observador.pt/2018/09/12/camara-de-lisboa-admite-que-lixo-na-cidade-e-situacao-excecional-e-anuncia-contratacoes/</a:t>
            </a:r>
          </a:p>
        </p:txBody>
      </p:sp>
      <p:pic>
        <p:nvPicPr>
          <p:cNvPr id="5" name="Content Placeholder 4" descr="A picture containing outdoor, person, building, ground&#13;&#10;&#13;&#10;Description automatically generated">
            <a:extLst>
              <a:ext uri="{FF2B5EF4-FFF2-40B4-BE49-F238E27FC236}">
                <a16:creationId xmlns:a16="http://schemas.microsoft.com/office/drawing/2014/main" id="{EAB5B6A6-EAC3-0840-9F30-D75D3E75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6490" y="3129566"/>
            <a:ext cx="6332159" cy="361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44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truck is parked on the side of a road&#13;&#10;&#13;&#10;Description automatically generated">
            <a:extLst>
              <a:ext uri="{FF2B5EF4-FFF2-40B4-BE49-F238E27FC236}">
                <a16:creationId xmlns:a16="http://schemas.microsoft.com/office/drawing/2014/main" id="{65E19B3B-C3B5-7C47-ABE7-9E4901B8C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922" y="991720"/>
            <a:ext cx="5690648" cy="5743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C0106C-987D-3D4E-914C-4FD31303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Cascais smart waste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FCF9-FA42-114F-AC5A-7E83F70FFD40}"/>
              </a:ext>
            </a:extLst>
          </p:cNvPr>
          <p:cNvSpPr txBox="1"/>
          <p:nvPr/>
        </p:nvSpPr>
        <p:spPr>
          <a:xfrm>
            <a:off x="428818" y="5600286"/>
            <a:ext cx="1979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www.dinheirovivo.pt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iniciativas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/cascais-poupa-600-mil-euros-por-ano-com-recolha-de-lixo-inteligente/</a:t>
            </a:r>
          </a:p>
        </p:txBody>
      </p:sp>
    </p:spTree>
    <p:extLst>
      <p:ext uri="{BB962C8B-B14F-4D97-AF65-F5344CB8AC3E}">
        <p14:creationId xmlns:p14="http://schemas.microsoft.com/office/powerpoint/2010/main" val="297774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B8168-FF54-3144-8029-8DB1EC33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</a:t>
            </a:r>
            <a:r>
              <a:rPr lang="en-US" b="1" dirty="0"/>
              <a:t>door-to-door</a:t>
            </a:r>
            <a:r>
              <a:rPr lang="en-US" dirty="0"/>
              <a:t> waste collection</a:t>
            </a:r>
          </a:p>
          <a:p>
            <a:endParaRPr lang="en-US" dirty="0"/>
          </a:p>
          <a:p>
            <a:r>
              <a:rPr lang="en-US" dirty="0"/>
              <a:t>Hard to use ICT in this cases</a:t>
            </a:r>
          </a:p>
          <a:p>
            <a:endParaRPr lang="en-US" dirty="0"/>
          </a:p>
          <a:p>
            <a:r>
              <a:rPr lang="en-US" dirty="0"/>
              <a:t>Need to be addressed in different ways</a:t>
            </a:r>
          </a:p>
          <a:p>
            <a:pPr lvl="1"/>
            <a:r>
              <a:rPr lang="en-US" b="1" dirty="0"/>
              <a:t>Use of current data</a:t>
            </a:r>
          </a:p>
          <a:p>
            <a:pPr lvl="1"/>
            <a:r>
              <a:rPr lang="en-US" b="1" dirty="0"/>
              <a:t>Implement the best route found</a:t>
            </a:r>
          </a:p>
          <a:p>
            <a:pPr lvl="1"/>
            <a:endParaRPr lang="en-US" b="1" dirty="0"/>
          </a:p>
          <a:p>
            <a:r>
              <a:rPr lang="en-US" dirty="0"/>
              <a:t>Routing planning</a:t>
            </a:r>
          </a:p>
          <a:p>
            <a:pPr lvl="1"/>
            <a:r>
              <a:rPr lang="en-US" dirty="0"/>
              <a:t>Save time and money</a:t>
            </a:r>
          </a:p>
          <a:p>
            <a:pPr lvl="1"/>
            <a:r>
              <a:rPr lang="en-US" dirty="0"/>
              <a:t>Make good use of the resources available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F04A9-498E-1F40-ABD9-31B5E76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49801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tools, structure, decisions and process in order to develop the genetic algorithm for routes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942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nodes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edges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identical vehicles with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 deposit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edges to be served by a vehicle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traversal cost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demand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Determine a set of trips with the minimal cost, each starting and ending 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, each edge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served by one trip, and the total demand of trip don’t exceed the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44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Capacitated Arc Routing Problem</a:t>
            </a:r>
          </a:p>
        </p:txBody>
      </p:sp>
    </p:spTree>
    <p:extLst>
      <p:ext uri="{BB962C8B-B14F-4D97-AF65-F5344CB8AC3E}">
        <p14:creationId xmlns:p14="http://schemas.microsoft.com/office/powerpoint/2010/main" val="85166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>
            <a:latin typeface="Circular Std Book" charset="0"/>
            <a:ea typeface="Circular Std Book" charset="0"/>
            <a:cs typeface="Circular Std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VA IMA Template v0.9" id="{D19418C8-F60D-CC45-A773-6C8655F8B760}" vid="{4BD38785-E9E5-774B-A70C-227F18B263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 IMA Template v0.9</Template>
  <TotalTime>13236</TotalTime>
  <Words>1642</Words>
  <Application>Microsoft Macintosh PowerPoint</Application>
  <PresentationFormat>On-screen Show (4:3)</PresentationFormat>
  <Paragraphs>354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Cambria Math</vt:lpstr>
      <vt:lpstr>Circular Std Book</vt:lpstr>
      <vt:lpstr>Helvetica</vt:lpstr>
      <vt:lpstr>Times New Roman</vt:lpstr>
      <vt:lpstr>Office Theme</vt:lpstr>
      <vt:lpstr>Genetic Algorithm for Waste Collection in Smart Cities </vt:lpstr>
      <vt:lpstr>Summary</vt:lpstr>
      <vt:lpstr>Agenda</vt:lpstr>
      <vt:lpstr>Motivation and problem specification</vt:lpstr>
      <vt:lpstr>Waste management</vt:lpstr>
      <vt:lpstr>Cascais smart waste management</vt:lpstr>
      <vt:lpstr>Problem specifications</vt:lpstr>
      <vt:lpstr>Development</vt:lpstr>
      <vt:lpstr>Capacitated Arc Routing Problem</vt:lpstr>
      <vt:lpstr>Garbage weight definition</vt:lpstr>
      <vt:lpstr>OpenStreetMap and OSMnx</vt:lpstr>
      <vt:lpstr>Distance Matrix</vt:lpstr>
      <vt:lpstr>Genetic Algorithm</vt:lpstr>
      <vt:lpstr>Genetic Algorithm – Representation</vt:lpstr>
      <vt:lpstr>Genetic Algorithm – Fitness function</vt:lpstr>
      <vt:lpstr>Genetic Algorithm – Initialization</vt:lpstr>
      <vt:lpstr>Genetic Algorithm – Selection</vt:lpstr>
      <vt:lpstr>Genetic Algorithm – Crossover</vt:lpstr>
      <vt:lpstr>Genetic Algorithm – Mutation</vt:lpstr>
      <vt:lpstr>Results</vt:lpstr>
      <vt:lpstr>Genetic Algorithm Parameters</vt:lpstr>
      <vt:lpstr>Genetic Algorithm Parameters</vt:lpstr>
      <vt:lpstr>Genetic Algorithm Termination</vt:lpstr>
      <vt:lpstr>Evaluation</vt:lpstr>
      <vt:lpstr>Evaluation</vt:lpstr>
      <vt:lpstr>Evaluation</vt:lpstr>
      <vt:lpstr>Conclusions, limitations and future works</vt:lpstr>
      <vt:lpstr>Conclusions</vt:lpstr>
      <vt:lpstr>Limitations and future works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IMS Template for Slides</dc:title>
  <dc:creator>Joao Lourenco</dc:creator>
  <cp:lastModifiedBy>Evandro da Silva Mendonca (M2016289)</cp:lastModifiedBy>
  <cp:revision>217</cp:revision>
  <dcterms:created xsi:type="dcterms:W3CDTF">2016-05-19T19:41:03Z</dcterms:created>
  <dcterms:modified xsi:type="dcterms:W3CDTF">2018-12-19T23:24:41Z</dcterms:modified>
</cp:coreProperties>
</file>